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
  </p:notesMasterIdLst>
  <p:sldIdLst>
    <p:sldId id="256" r:id="rId2"/>
    <p:sldId id="258" r:id="rId3"/>
    <p:sldId id="259"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ADEE"/>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3515" autoAdjust="0"/>
  </p:normalViewPr>
  <p:slideViewPr>
    <p:cSldViewPr snapToGrid="0">
      <p:cViewPr varScale="1">
        <p:scale>
          <a:sx n="58" d="100"/>
          <a:sy n="58" d="100"/>
        </p:scale>
        <p:origin x="195" y="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10"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80E9D8-F805-43B8-B05A-379CBF67EEF1}" type="datetimeFigureOut">
              <a:rPr lang="en-US" smtClean="0"/>
              <a:t>12/14/2017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BA84A6-902C-40FB-B4F8-0E45DBFBBCAE}" type="slidenum">
              <a:rPr lang="en-US" smtClean="0"/>
              <a:t>‹#›</a:t>
            </a:fld>
            <a:endParaRPr lang="en-US" dirty="0"/>
          </a:p>
        </p:txBody>
      </p:sp>
    </p:spTree>
    <p:extLst>
      <p:ext uri="{BB962C8B-B14F-4D97-AF65-F5344CB8AC3E}">
        <p14:creationId xmlns:p14="http://schemas.microsoft.com/office/powerpoint/2010/main" val="1839814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164F-C11D-4C28-A036-A62FC2E5D0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09FB93-11AC-43E3-862D-560F133260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2377B1-3B7D-4AB3-8C5A-F93021C7D332}"/>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5" name="Footer Placeholder 4">
            <a:extLst>
              <a:ext uri="{FF2B5EF4-FFF2-40B4-BE49-F238E27FC236}">
                <a16:creationId xmlns:a16="http://schemas.microsoft.com/office/drawing/2014/main" id="{505EA127-085E-4DC7-BFE1-0BA03897521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D82B233-A01B-489A-AAD6-2455F318364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926127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EE7F9-A5E9-40F2-A015-B668DEB83D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0076A1-7D47-4909-B7A6-66FA5F0470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1CAD35-D274-4E71-8092-CC97FA35B95E}"/>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5" name="Footer Placeholder 4">
            <a:extLst>
              <a:ext uri="{FF2B5EF4-FFF2-40B4-BE49-F238E27FC236}">
                <a16:creationId xmlns:a16="http://schemas.microsoft.com/office/drawing/2014/main" id="{E9121738-5A5D-4E24-9EDC-603BA2E60C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7D8905-CA89-4364-801A-2C1371A29A7B}"/>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705242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E8AF4A-C552-48FC-B550-D82F12DCED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7BDA1C-26DE-41EF-9713-1A3AA72F65E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8DF4C-02B4-40D3-B7BD-2802F1CBBA85}"/>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5" name="Footer Placeholder 4">
            <a:extLst>
              <a:ext uri="{FF2B5EF4-FFF2-40B4-BE49-F238E27FC236}">
                <a16:creationId xmlns:a16="http://schemas.microsoft.com/office/drawing/2014/main" id="{EEC3A34A-68BA-4EA3-98A4-4380EB098AD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EEB4FC-D9BC-4110-970D-CFCE2265DCA4}"/>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236951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69894-75A3-4E50-AF91-52184A9666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B78C6D-E300-4263-B774-63A55090BCF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7F78C7-F046-4C92-A223-9ACF6275B8C5}"/>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5" name="Footer Placeholder 4">
            <a:extLst>
              <a:ext uri="{FF2B5EF4-FFF2-40B4-BE49-F238E27FC236}">
                <a16:creationId xmlns:a16="http://schemas.microsoft.com/office/drawing/2014/main" id="{12964022-9730-493D-B8D9-A2C45F7C476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4839A5C-11CC-43C2-BF3E-10FE44E2B17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86121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70EA0-53BA-4AD6-BDCA-3E16F57EDA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706C3A-45E4-4FCA-A407-64F2184326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2B07884-2BD7-466C-8A5B-6B1C6A68BCDA}"/>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5" name="Footer Placeholder 4">
            <a:extLst>
              <a:ext uri="{FF2B5EF4-FFF2-40B4-BE49-F238E27FC236}">
                <a16:creationId xmlns:a16="http://schemas.microsoft.com/office/drawing/2014/main" id="{B4127F74-669B-4D71-AF1D-FDE18535FA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92BBD9-041C-4A45-8FDA-46EEDB52A211}"/>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43015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C260-8F17-41EC-915C-4D8FE2E009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9B7A82-71DC-4292-9360-1CB8CAF651B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2D7FC7-0EBD-46E3-AB90-8C61A12768B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1F508A-9702-400D-AB16-8C88F097FA2E}"/>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6" name="Footer Placeholder 5">
            <a:extLst>
              <a:ext uri="{FF2B5EF4-FFF2-40B4-BE49-F238E27FC236}">
                <a16:creationId xmlns:a16="http://schemas.microsoft.com/office/drawing/2014/main" id="{02BC3415-F3BD-4E2B-B19B-548E23A82E0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D50730F-6095-42DC-8901-E1BC5918504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870005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5BA55-D21E-4187-A1A2-71C187958E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5BD11E-B7E5-4039-B1B0-CCAEF1ED91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A8E2225-21FD-469E-8875-429FECE8D3C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E42FA5-9DFB-4A5C-8170-6C93340A67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6091FEB-7555-40CD-995F-D824AE650FD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5DF3E6-247E-4543-A2D2-78D1462930D6}"/>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8" name="Footer Placeholder 7">
            <a:extLst>
              <a:ext uri="{FF2B5EF4-FFF2-40B4-BE49-F238E27FC236}">
                <a16:creationId xmlns:a16="http://schemas.microsoft.com/office/drawing/2014/main" id="{84EA609E-A20C-4B1E-9582-E3A8C3FEF41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6A91867-8FDA-49A5-BAB2-22DF834EA74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487610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585D5-5B94-4E29-91E7-5EC7AAD3B5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60CCC1-7B9D-4630-9A6E-C95EFCC20674}"/>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4" name="Footer Placeholder 3">
            <a:extLst>
              <a:ext uri="{FF2B5EF4-FFF2-40B4-BE49-F238E27FC236}">
                <a16:creationId xmlns:a16="http://schemas.microsoft.com/office/drawing/2014/main" id="{13DDE213-4E8A-4BBF-B363-D247384EDDF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5C132BA-50DC-4CAC-837F-5A49715B47C2}"/>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64304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F03D8B-F9F7-40D7-ABA2-DED731D9107F}"/>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3" name="Footer Placeholder 2">
            <a:extLst>
              <a:ext uri="{FF2B5EF4-FFF2-40B4-BE49-F238E27FC236}">
                <a16:creationId xmlns:a16="http://schemas.microsoft.com/office/drawing/2014/main" id="{73798BAB-A71E-4C33-8DBA-42AB5B1B173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89DEE81-8C4D-46D7-8032-07B2DC9157C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051620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B8F96-E824-479E-9E5C-1970AC8667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0E2250-BD5E-4B33-8A50-F1D3520D52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0DD72C-C00C-4BF7-B955-67B78A2B51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8C3C15-6C34-4012-9FD2-B78CDE1A0454}"/>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6" name="Footer Placeholder 5">
            <a:extLst>
              <a:ext uri="{FF2B5EF4-FFF2-40B4-BE49-F238E27FC236}">
                <a16:creationId xmlns:a16="http://schemas.microsoft.com/office/drawing/2014/main" id="{2C15EE8F-D0BF-4382-9A1D-8D8B6723FC8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7E7830D-18BE-464A-B4A3-A3FFB617F90A}"/>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907567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13E69-BC01-4BD9-8AD9-828A94DACE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AE8A85-418E-4461-B4DB-3FBE040064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4CD3B2A-8AF3-46A3-A334-ABB5863943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2D9572-8C70-4A5C-9BA2-9A7A30E7C147}"/>
              </a:ext>
            </a:extLst>
          </p:cNvPr>
          <p:cNvSpPr>
            <a:spLocks noGrp="1"/>
          </p:cNvSpPr>
          <p:nvPr>
            <p:ph type="dt" sz="half" idx="10"/>
          </p:nvPr>
        </p:nvSpPr>
        <p:spPr/>
        <p:txBody>
          <a:bodyPr/>
          <a:lstStyle/>
          <a:p>
            <a:fld id="{B203036B-69C8-4F85-9311-9A79859ED049}" type="datetimeFigureOut">
              <a:rPr lang="en-US" smtClean="0"/>
              <a:t>12/14/2017</a:t>
            </a:fld>
            <a:endParaRPr lang="en-US" dirty="0"/>
          </a:p>
        </p:txBody>
      </p:sp>
      <p:sp>
        <p:nvSpPr>
          <p:cNvPr id="6" name="Footer Placeholder 5">
            <a:extLst>
              <a:ext uri="{FF2B5EF4-FFF2-40B4-BE49-F238E27FC236}">
                <a16:creationId xmlns:a16="http://schemas.microsoft.com/office/drawing/2014/main" id="{D75FF349-5DEA-4A7B-B1E1-7ECBAE8762F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AF35035-0D08-49E2-B193-E9255C194AE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80451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CEB9BC-9EA6-43B6-90FC-9859ABF4C9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4AE2FF-4212-4F58-81D0-AB783158B8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B6350-490E-4945-A366-D4F6BF48C8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03036B-69C8-4F85-9311-9A79859ED049}" type="datetimeFigureOut">
              <a:rPr lang="en-US" smtClean="0"/>
              <a:t>12/14/2017</a:t>
            </a:fld>
            <a:endParaRPr lang="en-US" dirty="0"/>
          </a:p>
        </p:txBody>
      </p:sp>
      <p:sp>
        <p:nvSpPr>
          <p:cNvPr id="5" name="Footer Placeholder 4">
            <a:extLst>
              <a:ext uri="{FF2B5EF4-FFF2-40B4-BE49-F238E27FC236}">
                <a16:creationId xmlns:a16="http://schemas.microsoft.com/office/drawing/2014/main" id="{8F45B9C5-1B85-487F-AE2B-7413FA8567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EF10DB1-D50D-467F-884A-A55CECAB09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08FBE2-9D77-4CAD-B690-3E4BABD206BC}" type="slidenum">
              <a:rPr lang="en-US" smtClean="0"/>
              <a:t>‹#›</a:t>
            </a:fld>
            <a:endParaRPr lang="en-US" dirty="0"/>
          </a:p>
        </p:txBody>
      </p:sp>
    </p:spTree>
    <p:extLst>
      <p:ext uri="{BB962C8B-B14F-4D97-AF65-F5344CB8AC3E}">
        <p14:creationId xmlns:p14="http://schemas.microsoft.com/office/powerpoint/2010/main" val="17189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F3B10-BE81-4D57-AFA2-B3736C2DF5A9}"/>
              </a:ext>
            </a:extLst>
          </p:cNvPr>
          <p:cNvSpPr>
            <a:spLocks noGrp="1"/>
          </p:cNvSpPr>
          <p:nvPr>
            <p:ph type="ctrTitle"/>
          </p:nvPr>
        </p:nvSpPr>
        <p:spPr>
          <a:xfrm>
            <a:off x="1524000" y="965848"/>
            <a:ext cx="9144000" cy="2387600"/>
          </a:xfrm>
        </p:spPr>
        <p:txBody>
          <a:bodyPr/>
          <a:lstStyle/>
          <a:p>
            <a:r>
              <a:rPr lang="en-US" dirty="0" err="1">
                <a:solidFill>
                  <a:schemeClr val="bg1"/>
                </a:solidFill>
                <a:latin typeface="Roboto" pitchFamily="2" charset="0"/>
                <a:ea typeface="Roboto" pitchFamily="2" charset="0"/>
              </a:rPr>
              <a:t>reduceByKeyAndWindow</a:t>
            </a:r>
            <a:endParaRPr lang="en-US"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280658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A85ACE44-B7EC-4EF4-95D7-5F8EFC7EE159}"/>
              </a:ext>
            </a:extLst>
          </p:cNvPr>
          <p:cNvSpPr>
            <a:spLocks noGrp="1"/>
          </p:cNvSpPr>
          <p:nvPr>
            <p:ph type="title"/>
          </p:nvPr>
        </p:nvSpPr>
        <p:spPr>
          <a:xfrm>
            <a:off x="838200" y="365125"/>
            <a:ext cx="10515600" cy="1325563"/>
          </a:xfrm>
        </p:spPr>
        <p:txBody>
          <a:bodyPr>
            <a:normAutofit/>
          </a:bodyPr>
          <a:lstStyle/>
          <a:p>
            <a:r>
              <a:rPr lang="en-US" sz="3600" dirty="0" err="1">
                <a:solidFill>
                  <a:srgbClr val="55ADEE"/>
                </a:solidFill>
                <a:latin typeface="Consolas" panose="020B0609020204030204" pitchFamily="49" charset="0"/>
                <a:ea typeface="Roboto" pitchFamily="2" charset="0"/>
              </a:rPr>
              <a:t>reduceByKeyAndWindow</a:t>
            </a:r>
            <a:r>
              <a:rPr lang="en-US" sz="3600" dirty="0">
                <a:solidFill>
                  <a:srgbClr val="55ADEE"/>
                </a:solidFill>
                <a:latin typeface="Consolas" panose="020B0609020204030204" pitchFamily="49" charset="0"/>
                <a:ea typeface="Roboto" pitchFamily="2" charset="0"/>
              </a:rPr>
              <a:t>() </a:t>
            </a:r>
            <a:r>
              <a:rPr lang="en-US" sz="3600" dirty="0">
                <a:solidFill>
                  <a:schemeClr val="bg1"/>
                </a:solidFill>
                <a:latin typeface="Roboto" pitchFamily="2" charset="0"/>
                <a:ea typeface="Roboto" pitchFamily="2" charset="0"/>
              </a:rPr>
              <a:t>Overview</a:t>
            </a:r>
          </a:p>
        </p:txBody>
      </p:sp>
      <p:sp>
        <p:nvSpPr>
          <p:cNvPr id="24" name="Content Placeholder 2">
            <a:extLst>
              <a:ext uri="{FF2B5EF4-FFF2-40B4-BE49-F238E27FC236}">
                <a16:creationId xmlns:a16="http://schemas.microsoft.com/office/drawing/2014/main" id="{DAC0895E-9C53-4849-92A0-7F8C05C12EAA}"/>
              </a:ext>
            </a:extLst>
          </p:cNvPr>
          <p:cNvSpPr>
            <a:spLocks noGrp="1"/>
          </p:cNvSpPr>
          <p:nvPr>
            <p:ph idx="1"/>
          </p:nvPr>
        </p:nvSpPr>
        <p:spPr>
          <a:xfrm>
            <a:off x="838200" y="1825625"/>
            <a:ext cx="10515600" cy="4351338"/>
          </a:xfrm>
        </p:spPr>
        <p:txBody>
          <a:bodyPr>
            <a:normAutofit/>
          </a:bodyPr>
          <a:lstStyle/>
          <a:p>
            <a:pPr marL="0" indent="0" fontAlgn="base">
              <a:buNone/>
            </a:pPr>
            <a:r>
              <a:rPr lang="en-US" b="1" dirty="0" err="1">
                <a:solidFill>
                  <a:srgbClr val="55ADEE"/>
                </a:solidFill>
                <a:latin typeface="Consolas" panose="020B0609020204030204" pitchFamily="49" charset="0"/>
              </a:rPr>
              <a:t>reduceByKeyAndWindow</a:t>
            </a:r>
            <a:r>
              <a:rPr lang="en-US" dirty="0">
                <a:solidFill>
                  <a:srgbClr val="55ADEE"/>
                </a:solidFill>
                <a:latin typeface="Consolas" panose="020B0609020204030204" pitchFamily="49" charset="0"/>
              </a:rPr>
              <a:t>(</a:t>
            </a:r>
            <a:r>
              <a:rPr lang="en-US" i="1" dirty="0" err="1">
                <a:solidFill>
                  <a:srgbClr val="55ADEE"/>
                </a:solidFill>
                <a:latin typeface="Consolas" panose="020B0609020204030204" pitchFamily="49" charset="0"/>
              </a:rPr>
              <a:t>func</a:t>
            </a:r>
            <a:r>
              <a:rPr lang="en-US" dirty="0">
                <a:solidFill>
                  <a:srgbClr val="55ADEE"/>
                </a:solidFill>
                <a:latin typeface="Consolas" panose="020B0609020204030204" pitchFamily="49" charset="0"/>
              </a:rPr>
              <a:t>, </a:t>
            </a:r>
            <a:r>
              <a:rPr lang="en-US" i="1" dirty="0" err="1">
                <a:solidFill>
                  <a:srgbClr val="55ADEE"/>
                </a:solidFill>
                <a:latin typeface="Consolas" panose="020B0609020204030204" pitchFamily="49" charset="0"/>
              </a:rPr>
              <a:t>windowLength</a:t>
            </a:r>
            <a:r>
              <a:rPr lang="en-US" dirty="0">
                <a:solidFill>
                  <a:srgbClr val="55ADEE"/>
                </a:solidFill>
                <a:latin typeface="Consolas" panose="020B0609020204030204" pitchFamily="49" charset="0"/>
              </a:rPr>
              <a:t>, </a:t>
            </a:r>
          </a:p>
          <a:p>
            <a:pPr marL="0" indent="0" fontAlgn="base">
              <a:buNone/>
            </a:pPr>
            <a:r>
              <a:rPr lang="en-US" i="1" dirty="0" err="1">
                <a:solidFill>
                  <a:srgbClr val="55ADEE"/>
                </a:solidFill>
                <a:latin typeface="Consolas" panose="020B0609020204030204" pitchFamily="49" charset="0"/>
              </a:rPr>
              <a:t>slideInterval</a:t>
            </a:r>
            <a:r>
              <a:rPr lang="en-US" dirty="0">
                <a:solidFill>
                  <a:srgbClr val="55ADEE"/>
                </a:solidFill>
                <a:latin typeface="Consolas" panose="020B0609020204030204" pitchFamily="49" charset="0"/>
              </a:rPr>
              <a:t>, [</a:t>
            </a:r>
            <a:r>
              <a:rPr lang="en-US" i="1" dirty="0" err="1">
                <a:solidFill>
                  <a:srgbClr val="55ADEE"/>
                </a:solidFill>
                <a:latin typeface="Consolas" panose="020B0609020204030204" pitchFamily="49" charset="0"/>
              </a:rPr>
              <a:t>numTasks</a:t>
            </a:r>
            <a:r>
              <a:rPr lang="en-US" dirty="0">
                <a:solidFill>
                  <a:srgbClr val="55ADEE"/>
                </a:solidFill>
                <a:latin typeface="Consolas" panose="020B0609020204030204" pitchFamily="49" charset="0"/>
              </a:rPr>
              <a:t>])</a:t>
            </a:r>
          </a:p>
          <a:p>
            <a:pPr fontAlgn="base"/>
            <a:r>
              <a:rPr lang="en-US" dirty="0">
                <a:solidFill>
                  <a:schemeClr val="bg1"/>
                </a:solidFill>
              </a:rPr>
              <a:t>When called on a </a:t>
            </a:r>
            <a:r>
              <a:rPr lang="en-US" dirty="0" err="1">
                <a:solidFill>
                  <a:schemeClr val="bg1"/>
                </a:solidFill>
              </a:rPr>
              <a:t>DStream</a:t>
            </a:r>
            <a:r>
              <a:rPr lang="en-US" dirty="0">
                <a:solidFill>
                  <a:schemeClr val="bg1"/>
                </a:solidFill>
              </a:rPr>
              <a:t> of (K, V) pairs, returns a new </a:t>
            </a:r>
            <a:r>
              <a:rPr lang="en-US" dirty="0" err="1">
                <a:solidFill>
                  <a:schemeClr val="bg1"/>
                </a:solidFill>
              </a:rPr>
              <a:t>DStream</a:t>
            </a:r>
            <a:r>
              <a:rPr lang="en-US" dirty="0">
                <a:solidFill>
                  <a:schemeClr val="bg1"/>
                </a:solidFill>
              </a:rPr>
              <a:t> of (K, V) pairs where the values for each key are aggregated using the given reduce function </a:t>
            </a:r>
            <a:r>
              <a:rPr lang="en-US" i="1" dirty="0" err="1">
                <a:solidFill>
                  <a:schemeClr val="bg1"/>
                </a:solidFill>
              </a:rPr>
              <a:t>func</a:t>
            </a:r>
            <a:r>
              <a:rPr lang="en-US" dirty="0">
                <a:solidFill>
                  <a:schemeClr val="bg1"/>
                </a:solidFill>
              </a:rPr>
              <a:t> over batches in a sliding window. </a:t>
            </a:r>
            <a:endParaRPr lang="en-US" sz="2000"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1470546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8DADD-A79A-43C8-9A0B-A0643E1A4BC3}"/>
              </a:ext>
            </a:extLst>
          </p:cNvPr>
          <p:cNvSpPr>
            <a:spLocks noGrp="1"/>
          </p:cNvSpPr>
          <p:nvPr>
            <p:ph type="title"/>
          </p:nvPr>
        </p:nvSpPr>
        <p:spPr/>
        <p:txBody>
          <a:bodyPr>
            <a:normAutofit/>
          </a:bodyPr>
          <a:lstStyle/>
          <a:p>
            <a:r>
              <a:rPr lang="en-US" sz="3600" dirty="0" err="1">
                <a:solidFill>
                  <a:srgbClr val="55ADEE"/>
                </a:solidFill>
                <a:latin typeface="Consolas" panose="020B0609020204030204" pitchFamily="49" charset="0"/>
                <a:ea typeface="Roboto" pitchFamily="2" charset="0"/>
              </a:rPr>
              <a:t>reduceByKeyAndWindow</a:t>
            </a:r>
            <a:r>
              <a:rPr lang="en-US" sz="3600" dirty="0">
                <a:solidFill>
                  <a:srgbClr val="55ADEE"/>
                </a:solidFill>
                <a:latin typeface="Consolas" panose="020B0609020204030204" pitchFamily="49" charset="0"/>
                <a:ea typeface="Roboto" pitchFamily="2" charset="0"/>
              </a:rPr>
              <a:t>() </a:t>
            </a:r>
            <a:r>
              <a:rPr lang="en-US" sz="3600" dirty="0">
                <a:solidFill>
                  <a:schemeClr val="bg1"/>
                </a:solidFill>
                <a:latin typeface="Roboto" pitchFamily="2" charset="0"/>
                <a:ea typeface="Roboto" pitchFamily="2" charset="0"/>
              </a:rPr>
              <a:t>additional features</a:t>
            </a:r>
          </a:p>
        </p:txBody>
      </p:sp>
      <p:sp>
        <p:nvSpPr>
          <p:cNvPr id="3" name="Content Placeholder 2">
            <a:extLst>
              <a:ext uri="{FF2B5EF4-FFF2-40B4-BE49-F238E27FC236}">
                <a16:creationId xmlns:a16="http://schemas.microsoft.com/office/drawing/2014/main" id="{FE433BE5-8C00-4E8A-97A9-747C3ABE621C}"/>
              </a:ext>
            </a:extLst>
          </p:cNvPr>
          <p:cNvSpPr>
            <a:spLocks noGrp="1"/>
          </p:cNvSpPr>
          <p:nvPr>
            <p:ph idx="1"/>
          </p:nvPr>
        </p:nvSpPr>
        <p:spPr/>
        <p:txBody>
          <a:bodyPr>
            <a:normAutofit/>
          </a:bodyPr>
          <a:lstStyle/>
          <a:p>
            <a:pPr marL="0" indent="0" fontAlgn="base">
              <a:buNone/>
            </a:pPr>
            <a:r>
              <a:rPr lang="en-US" dirty="0" err="1">
                <a:solidFill>
                  <a:srgbClr val="55ADEE"/>
                </a:solidFill>
                <a:latin typeface="Consolas" panose="020B0609020204030204" pitchFamily="49" charset="0"/>
              </a:rPr>
              <a:t>reduceByKeyAndWindow</a:t>
            </a:r>
            <a:r>
              <a:rPr lang="en-US" dirty="0">
                <a:solidFill>
                  <a:srgbClr val="55ADEE"/>
                </a:solidFill>
                <a:latin typeface="Consolas" panose="020B0609020204030204" pitchFamily="49" charset="0"/>
              </a:rPr>
              <a:t>(</a:t>
            </a:r>
            <a:r>
              <a:rPr lang="en-US" i="1" dirty="0" err="1">
                <a:solidFill>
                  <a:srgbClr val="55ADEE"/>
                </a:solidFill>
                <a:latin typeface="Consolas" panose="020B0609020204030204" pitchFamily="49" charset="0"/>
              </a:rPr>
              <a:t>func</a:t>
            </a:r>
            <a:r>
              <a:rPr lang="en-US" dirty="0">
                <a:solidFill>
                  <a:srgbClr val="55ADEE"/>
                </a:solidFill>
                <a:latin typeface="Consolas" panose="020B0609020204030204" pitchFamily="49" charset="0"/>
              </a:rPr>
              <a:t>, </a:t>
            </a:r>
            <a:r>
              <a:rPr lang="en-US" i="1" dirty="0" err="1">
                <a:solidFill>
                  <a:srgbClr val="55ADEE"/>
                </a:solidFill>
                <a:latin typeface="Consolas" panose="020B0609020204030204" pitchFamily="49" charset="0"/>
              </a:rPr>
              <a:t>invFunc</a:t>
            </a:r>
            <a:r>
              <a:rPr lang="en-US" dirty="0">
                <a:solidFill>
                  <a:srgbClr val="55ADEE"/>
                </a:solidFill>
                <a:latin typeface="Consolas" panose="020B0609020204030204" pitchFamily="49" charset="0"/>
              </a:rPr>
              <a:t>, </a:t>
            </a:r>
            <a:r>
              <a:rPr lang="en-US" i="1" dirty="0" err="1">
                <a:solidFill>
                  <a:srgbClr val="55ADEE"/>
                </a:solidFill>
                <a:latin typeface="Consolas" panose="020B0609020204030204" pitchFamily="49" charset="0"/>
              </a:rPr>
              <a:t>windowLength</a:t>
            </a:r>
            <a:r>
              <a:rPr lang="en-US" dirty="0">
                <a:solidFill>
                  <a:srgbClr val="55ADEE"/>
                </a:solidFill>
                <a:latin typeface="Consolas" panose="020B0609020204030204" pitchFamily="49" charset="0"/>
              </a:rPr>
              <a:t>, </a:t>
            </a:r>
          </a:p>
          <a:p>
            <a:pPr marL="0" indent="0" fontAlgn="base">
              <a:buNone/>
            </a:pPr>
            <a:r>
              <a:rPr lang="en-US" i="1" dirty="0" err="1">
                <a:solidFill>
                  <a:srgbClr val="55ADEE"/>
                </a:solidFill>
                <a:latin typeface="Consolas" panose="020B0609020204030204" pitchFamily="49" charset="0"/>
              </a:rPr>
              <a:t>slideInterval</a:t>
            </a:r>
            <a:r>
              <a:rPr lang="en-US" dirty="0">
                <a:solidFill>
                  <a:srgbClr val="55ADEE"/>
                </a:solidFill>
                <a:latin typeface="Consolas" panose="020B0609020204030204" pitchFamily="49" charset="0"/>
              </a:rPr>
              <a:t>, [</a:t>
            </a:r>
            <a:r>
              <a:rPr lang="en-US" i="1" dirty="0" err="1">
                <a:solidFill>
                  <a:srgbClr val="55ADEE"/>
                </a:solidFill>
                <a:latin typeface="Consolas" panose="020B0609020204030204" pitchFamily="49" charset="0"/>
              </a:rPr>
              <a:t>numTasks</a:t>
            </a:r>
            <a:r>
              <a:rPr lang="en-US" dirty="0">
                <a:solidFill>
                  <a:srgbClr val="55ADEE"/>
                </a:solidFill>
                <a:latin typeface="Consolas" panose="020B0609020204030204" pitchFamily="49" charset="0"/>
              </a:rPr>
              <a:t>])</a:t>
            </a:r>
            <a:endParaRPr lang="en-US" dirty="0">
              <a:solidFill>
                <a:srgbClr val="55ADEE"/>
              </a:solidFill>
              <a:latin typeface="Consolas" panose="020B0609020204030204" pitchFamily="49" charset="0"/>
              <a:ea typeface="Roboto" pitchFamily="2" charset="0"/>
            </a:endParaRPr>
          </a:p>
          <a:p>
            <a:pPr fontAlgn="base"/>
            <a:r>
              <a:rPr lang="en-US" dirty="0">
                <a:solidFill>
                  <a:schemeClr val="bg1"/>
                </a:solidFill>
                <a:latin typeface="Roboto" pitchFamily="2" charset="0"/>
                <a:ea typeface="Roboto" pitchFamily="2" charset="0"/>
              </a:rPr>
              <a:t>Reduce value of each window is calculated incrementally using the reduce values of the previous window. Done by reducing the new data that enters the sliding window, and “inverse reducing” the old data that leaves the window. </a:t>
            </a:r>
          </a:p>
          <a:p>
            <a:pPr fontAlgn="base"/>
            <a:r>
              <a:rPr lang="en-US" dirty="0">
                <a:solidFill>
                  <a:schemeClr val="bg1"/>
                </a:solidFill>
                <a:latin typeface="Roboto" pitchFamily="2" charset="0"/>
                <a:ea typeface="Roboto" pitchFamily="2" charset="0"/>
              </a:rPr>
              <a:t>Note that checkpointing must be enabled for using this operation.</a:t>
            </a:r>
            <a:endParaRPr lang="en-US" sz="2000" dirty="0">
              <a:latin typeface="Roboto" pitchFamily="2" charset="0"/>
              <a:ea typeface="Roboto" pitchFamily="2" charset="0"/>
            </a:endParaRPr>
          </a:p>
        </p:txBody>
      </p:sp>
    </p:spTree>
    <p:extLst>
      <p:ext uri="{BB962C8B-B14F-4D97-AF65-F5344CB8AC3E}">
        <p14:creationId xmlns:p14="http://schemas.microsoft.com/office/powerpoint/2010/main" val="13322453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414</TotalTime>
  <Words>16</Words>
  <Application>Microsoft Office PowerPoint</Application>
  <PresentationFormat>Widescreen</PresentationFormat>
  <Paragraphs>10</Paragraphs>
  <Slides>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vt:i4>
      </vt:variant>
    </vt:vector>
  </HeadingPairs>
  <TitlesOfParts>
    <vt:vector size="9" baseType="lpstr">
      <vt:lpstr>Arial</vt:lpstr>
      <vt:lpstr>Calibri</vt:lpstr>
      <vt:lpstr>Calibri Light</vt:lpstr>
      <vt:lpstr>Consolas</vt:lpstr>
      <vt:lpstr>Roboto</vt:lpstr>
      <vt:lpstr>Office Theme</vt:lpstr>
      <vt:lpstr>reduceByKeyAndWindow</vt:lpstr>
      <vt:lpstr>reduceByKeyAndWindow() Overview</vt:lpstr>
      <vt:lpstr>reduceByKeyAndWindow() additional features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Spark Streaming Tutorial</dc:title>
  <dc:creator>Matthew McAteer</dc:creator>
  <cp:lastModifiedBy>Matthew McAteer</cp:lastModifiedBy>
  <cp:revision>28</cp:revision>
  <dcterms:created xsi:type="dcterms:W3CDTF">2017-10-26T16:43:38Z</dcterms:created>
  <dcterms:modified xsi:type="dcterms:W3CDTF">2017-12-15T02:17:02Z</dcterms:modified>
</cp:coreProperties>
</file>